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43" r:id="rId3"/>
    <p:sldId id="344" r:id="rId4"/>
    <p:sldId id="346" r:id="rId5"/>
    <p:sldId id="347" r:id="rId6"/>
    <p:sldId id="352" r:id="rId7"/>
    <p:sldId id="356" r:id="rId8"/>
    <p:sldId id="357" r:id="rId9"/>
    <p:sldId id="353" r:id="rId10"/>
    <p:sldId id="354" r:id="rId11"/>
    <p:sldId id="355" r:id="rId12"/>
    <p:sldId id="349" r:id="rId13"/>
    <p:sldId id="348" r:id="rId14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66"/>
    <a:srgbClr val="FF6600"/>
    <a:srgbClr val="E05B00"/>
    <a:srgbClr val="CCECFF"/>
    <a:srgbClr val="EC6000"/>
    <a:srgbClr val="5F5F5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52" autoAdjust="0"/>
  </p:normalViewPr>
  <p:slideViewPr>
    <p:cSldViewPr>
      <p:cViewPr varScale="1">
        <p:scale>
          <a:sx n="101" d="100"/>
          <a:sy n="101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6B08DDB-ED7A-4B20-AE94-D0F95D63164D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7FBE556-E9C3-49D6-A6D2-65916D76F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62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A78C0370-F87E-47EC-9CD3-A7ED17992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47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C0370-F87E-47EC-9CD3-A7ED17992C9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51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C0370-F87E-47EC-9CD3-A7ED17992C9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79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C0370-F87E-47EC-9CD3-A7ED17992C9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8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607B-5097-4DD9-9FD8-ABF9543554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03C1F-25CE-4DC3-AD05-22FAD59559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09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9184-7B16-4339-B086-0F0219151E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320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52DE5-C7C3-4ECB-9720-2EED7534BE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24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3195-47B1-4AFB-B44D-F80B3AA6AE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75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D5E83-C9A1-4F6E-90E9-E556539EF2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79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888FA-5607-4440-81DF-B9204C7012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03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B236C-34E9-409F-ACD3-DA0BE6D730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55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B8EB8-3F53-45C2-B9CB-49B7FACE6C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23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5FC53-A66D-49C0-90DF-83003AB3B8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72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0FE58-BC95-4588-8D48-618A7F09F8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4DB0C-7F9D-4454-A5C3-EF7A9B9E92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25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41B8A7E-8CDD-4576-8036-B50A864961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2" name="Picture 10" descr="Paragon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41950"/>
            <a:ext cx="16478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mailto:silvia.sarti@paragoneurope.e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xO_iMBmpr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mapsofworld.com/images/world-countries-flags/malta-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86776"/>
            <a:ext cx="2018580" cy="1371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57200" y="2438400"/>
            <a:ext cx="8991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</a:t>
            </a:r>
            <a:r>
              <a:rPr lang="en-US" sz="3600" dirty="0" smtClean="0"/>
              <a:t>nternship in Malta in the TOURISM field</a:t>
            </a:r>
            <a:endParaRPr lang="en-US" sz="3600" dirty="0"/>
          </a:p>
          <a:p>
            <a:endParaRPr lang="en-US" sz="3800" dirty="0" smtClean="0"/>
          </a:p>
          <a:p>
            <a:r>
              <a:rPr lang="en-US" sz="3400" i="1" dirty="0" smtClean="0">
                <a:solidFill>
                  <a:srgbClr val="FFC000"/>
                </a:solidFill>
              </a:rPr>
              <a:t>           </a:t>
            </a:r>
            <a:r>
              <a:rPr lang="en-US" sz="3400" b="1" i="1" dirty="0" smtClean="0">
                <a:solidFill>
                  <a:srgbClr val="FFC000"/>
                </a:solidFill>
              </a:rPr>
              <a:t>Make your experience count!</a:t>
            </a:r>
            <a:endParaRPr lang="en-GB" sz="3400" b="1" i="1" dirty="0">
              <a:solidFill>
                <a:srgbClr val="FFC000"/>
              </a:solidFill>
            </a:endParaRPr>
          </a:p>
        </p:txBody>
      </p:sp>
      <p:pic>
        <p:nvPicPr>
          <p:cNvPr id="8" name="Picture 13" descr="http://upload.wikimedia.org/wikipedia/commons/thumb/0/04/Vallletta_Waterfront.jpg/250px-Vallletta_Waterfront.jpg"/>
          <p:cNvPicPr>
            <a:picLocks noChangeAspect="1" noChangeArrowheads="1"/>
          </p:cNvPicPr>
          <p:nvPr/>
        </p:nvPicPr>
        <p:blipFill>
          <a:blip r:embed="rId3" cstate="print"/>
          <a:srcRect b="2215"/>
          <a:stretch>
            <a:fillRect/>
          </a:stretch>
        </p:blipFill>
        <p:spPr bwMode="auto">
          <a:xfrm>
            <a:off x="1948038" y="5029200"/>
            <a:ext cx="2242962" cy="1649344"/>
          </a:xfrm>
          <a:prstGeom prst="rect">
            <a:avLst/>
          </a:prstGeom>
          <a:noFill/>
        </p:spPr>
      </p:pic>
      <p:pic>
        <p:nvPicPr>
          <p:cNvPr id="9" name="Picture 4" descr="http://www.bookableholidays.com/images/country/malta/all/ancient-town-in-malta.jpg"/>
          <p:cNvPicPr>
            <a:picLocks noChangeAspect="1" noChangeArrowheads="1"/>
          </p:cNvPicPr>
          <p:nvPr/>
        </p:nvPicPr>
        <p:blipFill>
          <a:blip r:embed="rId4" cstate="print"/>
          <a:srcRect b="3066"/>
          <a:stretch>
            <a:fillRect/>
          </a:stretch>
        </p:blipFill>
        <p:spPr bwMode="auto">
          <a:xfrm>
            <a:off x="4267200" y="5050601"/>
            <a:ext cx="2209800" cy="1606542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800"/>
            <a:ext cx="1676400" cy="1935553"/>
          </a:xfrm>
          <a:prstGeom prst="rect">
            <a:avLst/>
          </a:prstGeom>
        </p:spPr>
      </p:pic>
      <p:pic>
        <p:nvPicPr>
          <p:cNvPr id="1026" name="Picture 2" descr="https://encrypted-tbn1.gstatic.com/images?q=tbn:ANd9GcSsucD0ctjYcFCd0cGK-jLaMHpKkkcVhOTaPbaJSZQaxiUmMTN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14" y="5050601"/>
            <a:ext cx="2324986" cy="160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401" y="1336893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6600"/>
              </a:buClr>
            </a:pPr>
            <a:endParaRPr lang="en-US" dirty="0" smtClean="0"/>
          </a:p>
          <a:p>
            <a:pPr algn="just">
              <a:buClr>
                <a:srgbClr val="EC6000"/>
              </a:buClr>
            </a:pPr>
            <a:endParaRPr lang="en-US" dirty="0" smtClean="0"/>
          </a:p>
          <a:p>
            <a:pPr marL="285750" indent="-285750" algn="just">
              <a:buClr>
                <a:srgbClr val="FFCC66"/>
              </a:buClr>
              <a:buFont typeface="Wingdings" pitchFamily="2" charset="2"/>
              <a:buChar char="q"/>
            </a:pPr>
            <a:r>
              <a:rPr lang="en-US" dirty="0"/>
              <a:t>F</a:t>
            </a:r>
            <a:r>
              <a:rPr lang="en-US" dirty="0" smtClean="0"/>
              <a:t>ront office (reception)</a:t>
            </a:r>
          </a:p>
          <a:p>
            <a:pPr marL="285750" indent="-285750" algn="just">
              <a:buClr>
                <a:srgbClr val="FFCC66"/>
              </a:buClr>
              <a:buFont typeface="Wingdings" pitchFamily="2" charset="2"/>
              <a:buChar char="q"/>
            </a:pPr>
            <a:r>
              <a:rPr lang="en-US" dirty="0" smtClean="0"/>
              <a:t>Hosts </a:t>
            </a:r>
          </a:p>
          <a:p>
            <a:pPr marL="285750" indent="-285750" algn="just">
              <a:buClr>
                <a:srgbClr val="FFCC66"/>
              </a:buClr>
              <a:buFont typeface="Wingdings" pitchFamily="2" charset="2"/>
              <a:buChar char="q"/>
            </a:pPr>
            <a:r>
              <a:rPr lang="en-US" dirty="0"/>
              <a:t>C</a:t>
            </a:r>
            <a:r>
              <a:rPr lang="en-US" dirty="0" smtClean="0"/>
              <a:t>urator Assistant </a:t>
            </a:r>
          </a:p>
          <a:p>
            <a:pPr marL="285750" indent="-285750" algn="just">
              <a:buClr>
                <a:srgbClr val="FFCC66"/>
              </a:buClr>
              <a:buFont typeface="Wingdings" pitchFamily="2" charset="2"/>
              <a:buChar char="q"/>
            </a:pPr>
            <a:r>
              <a:rPr lang="en-US" dirty="0" smtClean="0"/>
              <a:t>Guides </a:t>
            </a:r>
          </a:p>
          <a:p>
            <a:pPr marL="285750" indent="-285750" algn="just">
              <a:buClr>
                <a:srgbClr val="FFCC66"/>
              </a:buClr>
              <a:buFont typeface="Wingdings" pitchFamily="2" charset="2"/>
              <a:buChar char="q"/>
            </a:pPr>
            <a:r>
              <a:rPr lang="en-US" dirty="0"/>
              <a:t>R</a:t>
            </a:r>
            <a:r>
              <a:rPr lang="en-US" dirty="0" smtClean="0"/>
              <a:t>estoration.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63" y="2514600"/>
            <a:ext cx="3038451" cy="1731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63" y="4377191"/>
            <a:ext cx="3038451" cy="2023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99" y="125652"/>
            <a:ext cx="2774715" cy="2333026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2302109" y="5262109"/>
            <a:ext cx="3489091" cy="910091"/>
          </a:xfrm>
          <a:prstGeom prst="fram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5547877"/>
            <a:ext cx="3549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UNESCO World Heritage Sites 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058001" y="1662112"/>
            <a:ext cx="1752600" cy="1704975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7000 years of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History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6576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If you want to sharpen your customer skills, be creative and work  in cultural heritage whilst receiving a structured training, this is the perfect internship for you! 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990600" y="149165"/>
            <a:ext cx="8229600" cy="1143000"/>
          </a:xfrm>
        </p:spPr>
        <p:txBody>
          <a:bodyPr/>
          <a:lstStyle/>
          <a:p>
            <a:r>
              <a:rPr lang="en-US" sz="3800" dirty="0" smtClean="0"/>
              <a:t>Museums, Theatres </a:t>
            </a:r>
            <a:br>
              <a:rPr lang="en-US" sz="3800" dirty="0" smtClean="0"/>
            </a:br>
            <a:r>
              <a:rPr lang="en-US" sz="3800" dirty="0" smtClean="0"/>
              <a:t>&amp; Heritage Sites </a:t>
            </a:r>
            <a:endParaRPr lang="en-GB" sz="3800" dirty="0"/>
          </a:p>
        </p:txBody>
      </p:sp>
    </p:spTree>
    <p:extLst>
      <p:ext uri="{BB962C8B-B14F-4D97-AF65-F5344CB8AC3E}">
        <p14:creationId xmlns:p14="http://schemas.microsoft.com/office/powerpoint/2010/main" val="31368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71437"/>
            <a:ext cx="8229600" cy="1143000"/>
          </a:xfrm>
        </p:spPr>
        <p:txBody>
          <a:bodyPr/>
          <a:lstStyle/>
          <a:p>
            <a:r>
              <a:rPr lang="en-US" dirty="0" smtClean="0"/>
              <a:t>Sustainable Tourism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07" y="1214437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4437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482" y="1214438"/>
            <a:ext cx="2462437" cy="1743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31242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Internships for students who want to work in </a:t>
            </a:r>
            <a:r>
              <a:rPr lang="en-US" dirty="0"/>
              <a:t>EU Projects and Policy Developments on </a:t>
            </a:r>
            <a:r>
              <a:rPr lang="en-US" dirty="0" smtClean="0"/>
              <a:t>Sustainable Tourism.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There are various Projects and Policies launched in recent years to make as low an impact on the Maltese environment as possible</a:t>
            </a:r>
            <a:r>
              <a:rPr lang="en-GB" dirty="0" smtClean="0"/>
              <a:t>, but retain a positive outcome for local people, tourism companies and the tourists. </a:t>
            </a:r>
          </a:p>
          <a:p>
            <a:pPr algn="just"/>
            <a:endParaRPr lang="en-GB" dirty="0"/>
          </a:p>
          <a:p>
            <a:pPr algn="just"/>
            <a:r>
              <a:rPr lang="en-GB" b="1" dirty="0" smtClean="0"/>
              <a:t>Be a part of this new emerging phenomenon and gain life-long learning skills of how to put  greener tourism in practice.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10886"/>
            <a:ext cx="3962400" cy="1143000"/>
          </a:xfrm>
        </p:spPr>
        <p:txBody>
          <a:bodyPr/>
          <a:lstStyle/>
          <a:p>
            <a:r>
              <a:rPr lang="en-US" sz="4000" dirty="0" smtClean="0"/>
              <a:t>Testimonials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609600" y="1219200"/>
            <a:ext cx="4343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 smtClean="0"/>
              <a:t>“With </a:t>
            </a:r>
            <a:r>
              <a:rPr lang="en-GB" sz="1400" dirty="0"/>
              <a:t>regards to </a:t>
            </a:r>
            <a:r>
              <a:rPr lang="en-GB" sz="1400" dirty="0" smtClean="0"/>
              <a:t>the student with us, </a:t>
            </a:r>
            <a:r>
              <a:rPr lang="en-GB" sz="1400" dirty="0"/>
              <a:t>she is doing fine and learning a lot, not just accounting, but also those -what I call - common sense facts of life, that will help her in any job that she will do in future.</a:t>
            </a:r>
          </a:p>
          <a:p>
            <a:pPr algn="just"/>
            <a:r>
              <a:rPr lang="en-GB" sz="1400" dirty="0"/>
              <a:t> </a:t>
            </a:r>
          </a:p>
          <a:p>
            <a:pPr algn="just"/>
            <a:r>
              <a:rPr lang="en-GB" sz="1400" dirty="0"/>
              <a:t>As you well </a:t>
            </a:r>
            <a:r>
              <a:rPr lang="en-GB" sz="1400" dirty="0" smtClean="0"/>
              <a:t>know, Larissa is </a:t>
            </a:r>
            <a:r>
              <a:rPr lang="en-GB" sz="1400" dirty="0"/>
              <a:t>with us until early January 2014. I would like to ask you whether you have any other suitable candidates </a:t>
            </a:r>
            <a:r>
              <a:rPr lang="en-GB" sz="1400" dirty="0" smtClean="0"/>
              <a:t>to </a:t>
            </a:r>
            <a:r>
              <a:rPr lang="en-GB" sz="1400" dirty="0"/>
              <a:t>do </a:t>
            </a:r>
            <a:r>
              <a:rPr lang="en-GB" sz="1400" dirty="0" smtClean="0"/>
              <a:t>an internship </a:t>
            </a:r>
            <a:r>
              <a:rPr lang="en-GB" sz="1400" dirty="0"/>
              <a:t>in our accounts </a:t>
            </a:r>
            <a:r>
              <a:rPr lang="en-GB" sz="1400" dirty="0" smtClean="0"/>
              <a:t>department </a:t>
            </a:r>
            <a:r>
              <a:rPr lang="en-GB" sz="1400" dirty="0"/>
              <a:t>for a long stretch of </a:t>
            </a:r>
            <a:r>
              <a:rPr lang="en-GB" sz="1400" dirty="0" smtClean="0"/>
              <a:t>time.”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 </a:t>
            </a:r>
          </a:p>
          <a:p>
            <a:pPr algn="just"/>
            <a:r>
              <a:rPr lang="en-GB" sz="1400" dirty="0" smtClean="0"/>
              <a:t>       Look </a:t>
            </a:r>
            <a:r>
              <a:rPr lang="en-GB" sz="1400" dirty="0"/>
              <a:t>forward to hear from you </a:t>
            </a:r>
            <a:r>
              <a:rPr lang="en-GB" sz="1400" dirty="0" smtClean="0"/>
              <a:t>soon,</a:t>
            </a:r>
          </a:p>
          <a:p>
            <a:pPr algn="just"/>
            <a:endParaRPr lang="en-GB" sz="1400" dirty="0" smtClean="0"/>
          </a:p>
          <a:p>
            <a:pPr algn="just"/>
            <a:r>
              <a:rPr lang="en-US" sz="1400" dirty="0" smtClean="0"/>
              <a:t>       </a:t>
            </a:r>
            <a:r>
              <a:rPr lang="en-US" sz="1400" b="1" i="1" dirty="0" smtClean="0"/>
              <a:t>Joe Zahra, </a:t>
            </a:r>
          </a:p>
          <a:p>
            <a:pPr algn="just"/>
            <a:r>
              <a:rPr lang="en-US" sz="1400" b="1" i="1" dirty="0" smtClean="0"/>
              <a:t>       Accountant Alpine Travel &amp; Tourism. </a:t>
            </a:r>
            <a:endParaRPr lang="en-GB" sz="1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925457" y="1752600"/>
            <a:ext cx="2667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found this place as a unique possibility to spend your summer time both with pleasure and useful experience during my stay. I gained important professional skills at my work placement as well as unforgettable memories and new friends. But remember, all depends on how active you are.”</a:t>
            </a:r>
          </a:p>
          <a:p>
            <a:endParaRPr lang="en-US" dirty="0"/>
          </a:p>
          <a:p>
            <a:r>
              <a:rPr lang="en-US" b="1" i="1" dirty="0" err="1" smtClean="0"/>
              <a:t>Pavlo</a:t>
            </a:r>
            <a:r>
              <a:rPr lang="en-US" b="1" i="1" dirty="0" smtClean="0"/>
              <a:t> </a:t>
            </a:r>
            <a:r>
              <a:rPr lang="en-US" b="1" i="1" dirty="0" err="1" smtClean="0"/>
              <a:t>Skakun</a:t>
            </a:r>
            <a:r>
              <a:rPr lang="en-US" b="1" i="1" dirty="0" smtClean="0"/>
              <a:t> </a:t>
            </a:r>
          </a:p>
          <a:p>
            <a:r>
              <a:rPr lang="en-US" b="1" i="1" dirty="0" err="1" smtClean="0"/>
              <a:t>Jagiellonian</a:t>
            </a:r>
            <a:r>
              <a:rPr lang="en-US" b="1" i="1" dirty="0" smtClean="0"/>
              <a:t> University </a:t>
            </a:r>
          </a:p>
          <a:p>
            <a:r>
              <a:rPr lang="en-US" b="1" i="1" dirty="0" smtClean="0"/>
              <a:t>Poland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838200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6600"/>
                </a:solidFill>
              </a:rPr>
              <a:t>INTERN</a:t>
            </a:r>
            <a:endParaRPr lang="en-GB" sz="2000" b="1" i="1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338433"/>
            <a:ext cx="2155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6600"/>
                </a:solidFill>
              </a:rPr>
              <a:t>HOST COMPANY </a:t>
            </a:r>
            <a:endParaRPr lang="en-GB" sz="2000" b="1" i="1" dirty="0">
              <a:solidFill>
                <a:srgbClr val="FF6600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809171" y="838200"/>
            <a:ext cx="8382000" cy="5591145"/>
          </a:xfrm>
          <a:prstGeom prst="bentConnector3">
            <a:avLst>
              <a:gd name="adj1" fmla="val 50000"/>
            </a:avLst>
          </a:prstGeom>
          <a:ln>
            <a:solidFill>
              <a:srgbClr val="E05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1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739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/>
              <a:t>    Thank </a:t>
            </a:r>
            <a:r>
              <a:rPr lang="en-GB" sz="4000" dirty="0"/>
              <a:t>you for your </a:t>
            </a:r>
            <a:r>
              <a:rPr lang="en-GB" sz="4000" dirty="0" smtClean="0"/>
              <a:t>attention</a:t>
            </a:r>
          </a:p>
          <a:p>
            <a:endParaRPr lang="en-GB" sz="4000" dirty="0"/>
          </a:p>
          <a:p>
            <a:r>
              <a:rPr lang="en-GB" sz="4000" dirty="0" smtClean="0"/>
              <a:t>                      </a:t>
            </a:r>
          </a:p>
          <a:p>
            <a:r>
              <a:rPr lang="en-GB" sz="4000" dirty="0">
                <a:sym typeface="Wingdings" pitchFamily="2" charset="2"/>
              </a:rPr>
              <a:t> </a:t>
            </a:r>
            <a:r>
              <a:rPr lang="en-GB" sz="4000" dirty="0" smtClean="0">
                <a:sym typeface="Wingdings" pitchFamily="2" charset="2"/>
              </a:rPr>
              <a:t>                     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762000" y="19050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   E-mail us today to avoid any    disappointment  </a:t>
            </a:r>
          </a:p>
          <a:p>
            <a:pPr algn="ctr"/>
            <a:endParaRPr lang="en-GB" sz="4000" dirty="0">
              <a:hlinkClick r:id="rId2"/>
            </a:endParaRPr>
          </a:p>
          <a:p>
            <a:pPr algn="ctr"/>
            <a:r>
              <a:rPr lang="en-GB" sz="4000" dirty="0" smtClean="0">
                <a:hlinkClick r:id="rId2"/>
              </a:rPr>
              <a:t>info@paragoneurope.eu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4876800"/>
            <a:ext cx="31432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7040217" cy="2209800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762000"/>
          </a:xfrm>
        </p:spPr>
        <p:txBody>
          <a:bodyPr/>
          <a:lstStyle/>
          <a:p>
            <a:r>
              <a:rPr lang="en-US" dirty="0" smtClean="0"/>
              <a:t>Tourism in Malta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524000" y="3276600"/>
            <a:ext cx="7391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b="1" dirty="0">
                <a:latin typeface="Arial (Body) "/>
              </a:rPr>
              <a:t>Tourism in </a:t>
            </a:r>
            <a:r>
              <a:rPr lang="en-US" b="1" dirty="0" smtClean="0">
                <a:latin typeface="Arial (Body) "/>
              </a:rPr>
              <a:t>Malta</a:t>
            </a:r>
            <a:r>
              <a:rPr lang="en-US" dirty="0">
                <a:latin typeface="Arial (Body) "/>
              </a:rPr>
              <a:t> is an important sector of the country's </a:t>
            </a:r>
            <a:r>
              <a:rPr lang="en-US" dirty="0" smtClean="0">
                <a:latin typeface="Arial (Body) "/>
              </a:rPr>
              <a:t>economy, contributing </a:t>
            </a:r>
            <a:r>
              <a:rPr lang="en-US" dirty="0">
                <a:latin typeface="Arial (Body) "/>
              </a:rPr>
              <a:t>to about 15 </a:t>
            </a:r>
            <a:r>
              <a:rPr lang="en-US" dirty="0" smtClean="0">
                <a:latin typeface="Arial (Body) "/>
              </a:rPr>
              <a:t>% of </a:t>
            </a:r>
            <a:r>
              <a:rPr lang="en-US" dirty="0">
                <a:latin typeface="Arial (Body) "/>
              </a:rPr>
              <a:t>the nation's </a:t>
            </a:r>
            <a:r>
              <a:rPr lang="en-US" dirty="0" smtClean="0">
                <a:latin typeface="Arial (Body) "/>
              </a:rPr>
              <a:t>GDP.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latin typeface="Arial (Body) 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 (Body) "/>
              </a:rPr>
              <a:t> Last year (2012), Malta had an all time record for tourism in Malta (1.44 million tourists). </a:t>
            </a:r>
          </a:p>
          <a:p>
            <a:pPr algn="just"/>
            <a:endParaRPr lang="en-US" dirty="0" smtClean="0">
              <a:latin typeface="Arial (Body) 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Arial (Body) "/>
              </a:rPr>
              <a:t>T</a:t>
            </a:r>
            <a:r>
              <a:rPr lang="en-US" dirty="0" smtClean="0">
                <a:latin typeface="Arial (Body) "/>
              </a:rPr>
              <a:t>he </a:t>
            </a:r>
            <a:r>
              <a:rPr lang="en-US" dirty="0">
                <a:latin typeface="Arial (Body) "/>
              </a:rPr>
              <a:t>industry continues to be resilient and </a:t>
            </a:r>
            <a:r>
              <a:rPr lang="en-US" dirty="0" smtClean="0">
                <a:latin typeface="Arial (Body) "/>
              </a:rPr>
              <a:t>the first two quarters of this year have already proved </a:t>
            </a:r>
            <a:r>
              <a:rPr lang="en-US" dirty="0">
                <a:latin typeface="Arial (Body) "/>
              </a:rPr>
              <a:t>to be another record </a:t>
            </a:r>
            <a:r>
              <a:rPr lang="en-US" dirty="0" smtClean="0">
                <a:latin typeface="Arial (Body) "/>
              </a:rPr>
              <a:t>year with a 10% increase on the figures in 2012.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>
              <a:latin typeface="Arial (Body) 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 (Body) "/>
              </a:rPr>
              <a:t>Tourism in Malta is </a:t>
            </a:r>
            <a:r>
              <a:rPr lang="en-US" dirty="0">
                <a:latin typeface="Arial (Body) "/>
              </a:rPr>
              <a:t>starting to carve its niche in the world of travel</a:t>
            </a:r>
            <a:r>
              <a:rPr lang="en-US" dirty="0" smtClean="0">
                <a:latin typeface="Arial (Body) 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1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11722"/>
            <a:ext cx="4434294" cy="442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6397975" y="2962633"/>
            <a:ext cx="1371600" cy="16764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775413" y="5543610"/>
            <a:ext cx="48798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>
                <a:solidFill>
                  <a:srgbClr val="0070C0"/>
                </a:solidFill>
                <a:hlinkClick r:id="rId3"/>
              </a:rPr>
              <a:t>http://</a:t>
            </a:r>
            <a:r>
              <a:rPr lang="en-GB" sz="2500" b="1" dirty="0" smtClean="0">
                <a:solidFill>
                  <a:srgbClr val="0070C0"/>
                </a:solidFill>
                <a:hlinkClick r:id="rId3"/>
              </a:rPr>
              <a:t>youtu.be/cxO_iMBmprw</a:t>
            </a:r>
            <a:r>
              <a:rPr lang="en-GB" sz="2500" b="1" dirty="0" smtClean="0">
                <a:solidFill>
                  <a:srgbClr val="0070C0"/>
                </a:solidFill>
              </a:rPr>
              <a:t> </a:t>
            </a:r>
            <a:endParaRPr lang="en-GB" sz="25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0775" y="409441"/>
            <a:ext cx="2286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500" b="1" dirty="0">
                <a:solidFill>
                  <a:srgbClr val="0070C0"/>
                </a:solidFill>
              </a:rPr>
              <a:t>YOUR BRIEF MALTA  EXPERIENCE IS A  CLICK AWAY </a:t>
            </a:r>
            <a:endParaRPr lang="en-GB" sz="2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500" y="1981200"/>
            <a:ext cx="3251200" cy="2438400"/>
          </a:xfrm>
          <a:prstGeom prst="rect">
            <a:avLst/>
          </a:prstGeom>
          <a:solidFill>
            <a:schemeClr val="accent5">
              <a:tint val="50000"/>
              <a:satMod val="300000"/>
            </a:schemeClr>
          </a:solidFill>
          <a:ln/>
          <a:effectLst>
            <a:glow rad="127000">
              <a:schemeClr val="accent1">
                <a:alpha val="91000"/>
              </a:schemeClr>
            </a:glow>
            <a:outerShdw blurRad="889000" dir="4800000" rotWithShape="0">
              <a:srgbClr val="000000">
                <a:alpha val="59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 </a:t>
            </a:r>
            <a:r>
              <a:rPr lang="en-US" dirty="0" err="1" smtClean="0"/>
              <a:t>Programme</a:t>
            </a:r>
            <a:r>
              <a:rPr lang="en-US" dirty="0" smtClean="0"/>
              <a:t> in Malta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49700" y="1143000"/>
            <a:ext cx="49657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Paragon Europe manages successful INTERNSHIP PROGRAMMES </a:t>
            </a:r>
            <a:r>
              <a:rPr lang="en-US" b="1" dirty="0" smtClean="0"/>
              <a:t>Leonardo da Vinci and ERASMUS </a:t>
            </a:r>
            <a:r>
              <a:rPr lang="en-US" dirty="0" smtClean="0"/>
              <a:t>mostly acting as a receiving company.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Through our experience of 8 years, today we are collaborating with more than </a:t>
            </a:r>
            <a:r>
              <a:rPr lang="en-US" b="1" dirty="0" smtClean="0"/>
              <a:t>1500 partner companies </a:t>
            </a:r>
            <a:r>
              <a:rPr lang="en-US" dirty="0" smtClean="0"/>
              <a:t>in all sectors in Malta.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We offer a placement starting from </a:t>
            </a:r>
            <a:r>
              <a:rPr lang="en-US" b="1" dirty="0" smtClean="0"/>
              <a:t>3 weeks </a:t>
            </a:r>
            <a:r>
              <a:rPr lang="en-US" dirty="0" smtClean="0"/>
              <a:t>with practical work experience in line with your chosen area and shared </a:t>
            </a:r>
            <a:r>
              <a:rPr lang="en-US" b="1" dirty="0" smtClean="0"/>
              <a:t>accommodation</a:t>
            </a:r>
            <a:r>
              <a:rPr lang="en-US" dirty="0" smtClean="0"/>
              <a:t> in fully equipped apartments in close proximity to work placement, shopping, clinic and entertainment outlets.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Paragon has a dedicated and experienced </a:t>
            </a:r>
            <a:r>
              <a:rPr lang="en-US" b="1" dirty="0" smtClean="0"/>
              <a:t>support team </a:t>
            </a:r>
            <a:r>
              <a:rPr lang="en-US" dirty="0" smtClean="0"/>
              <a:t>that takes care of all the administration and logistics with continuous monitoring of the students during their work placement </a:t>
            </a:r>
          </a:p>
          <a:p>
            <a:pPr algn="just"/>
            <a:r>
              <a:rPr lang="en-US" b="1" dirty="0" smtClean="0"/>
              <a:t>          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Students will also benefit from learning </a:t>
            </a:r>
            <a:r>
              <a:rPr lang="en-US" b="1" dirty="0" smtClean="0"/>
              <a:t>English</a:t>
            </a:r>
            <a:r>
              <a:rPr lang="en-US" dirty="0" smtClean="0"/>
              <a:t> whilst doing their valuable work experience. </a:t>
            </a:r>
            <a:endParaRPr lang="en-US" b="1" dirty="0"/>
          </a:p>
          <a:p>
            <a:pPr algn="just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81000"/>
            <a:ext cx="3849523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5" name="Pentagon 4"/>
          <p:cNvSpPr/>
          <p:nvPr/>
        </p:nvSpPr>
        <p:spPr>
          <a:xfrm>
            <a:off x="4459122" y="647700"/>
            <a:ext cx="2932278" cy="32385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Placement Areas in Tourism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68587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Hospitality, Restaurants, Bars, Front Office, Reservations, Housekeeping, Event and Recreation Management, Sustainable Tourism, Amusement and animation, Chefs, Travel agent, Tourism Marketing, Museums and Historical Sites</a:t>
            </a:r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205386"/>
            <a:ext cx="2846597" cy="1426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97700"/>
            <a:ext cx="2834700" cy="188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2743200" cy="13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4550" y="4343400"/>
            <a:ext cx="632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92" y="4052957"/>
            <a:ext cx="1849207" cy="1269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85439"/>
            <a:ext cx="2281238" cy="1322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766228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4629150" y="4653084"/>
            <a:ext cx="4108628" cy="133814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Best Hotels, Travel Agencies, Museums, Theatres &amp; Tourism Stakeholders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Reception (Front Office)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2844800" cy="2133600"/>
          </a:xfrm>
        </p:spPr>
      </p:pic>
      <p:sp>
        <p:nvSpPr>
          <p:cNvPr id="6" name="TextBox 5"/>
          <p:cNvSpPr txBox="1"/>
          <p:nvPr/>
        </p:nvSpPr>
        <p:spPr>
          <a:xfrm>
            <a:off x="4267200" y="1718846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The opportunity to work in one of our high standard 4 or 5 star partner hotels.</a:t>
            </a:r>
          </a:p>
          <a:p>
            <a:pPr marL="285750" indent="-285750" algn="just">
              <a:buClr>
                <a:srgbClr val="FF6600"/>
              </a:buClr>
              <a:buFont typeface="Wingdings" pitchFamily="2" charset="2"/>
              <a:buChar char="q"/>
            </a:pPr>
            <a:endParaRPr lang="en-US" dirty="0"/>
          </a:p>
          <a:p>
            <a:pPr marL="285750" indent="-285750"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From 3 weeks to one year at any given time of year. </a:t>
            </a:r>
          </a:p>
          <a:p>
            <a:pPr marL="285750" indent="-285750" algn="just">
              <a:buClr>
                <a:srgbClr val="FF6600"/>
              </a:buClr>
              <a:buFont typeface="Wingdings" pitchFamily="2" charset="2"/>
              <a:buChar char="q"/>
            </a:pPr>
            <a:endParaRPr lang="en-US" dirty="0"/>
          </a:p>
          <a:p>
            <a:pPr marL="285750" indent="-285750"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Check-in/out</a:t>
            </a:r>
          </a:p>
          <a:p>
            <a:pPr marL="285750" indent="-285750"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Rooming of all guests</a:t>
            </a:r>
          </a:p>
          <a:p>
            <a:pPr marL="285750" indent="-285750"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Cashiering </a:t>
            </a:r>
          </a:p>
          <a:p>
            <a:pPr marL="285750" indent="-285750"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Foreign Exchange </a:t>
            </a:r>
          </a:p>
          <a:p>
            <a:pPr marL="285750" indent="-285750"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Assist guests with enquires </a:t>
            </a:r>
          </a:p>
          <a:p>
            <a:pPr algn="just">
              <a:buClr>
                <a:srgbClr val="FF6600"/>
              </a:buClr>
            </a:pPr>
            <a:endParaRPr lang="en-US" dirty="0"/>
          </a:p>
          <a:p>
            <a:pPr marL="285750" indent="-285750"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Benefit from learning how to work effectively in a team, develop strong customer service and good problem solving skills, whilst practicing European languages, especially English. </a:t>
            </a:r>
            <a:endParaRPr lang="en-US" dirty="0"/>
          </a:p>
          <a:p>
            <a:pPr marL="285750" indent="-285750" algn="just">
              <a:buClr>
                <a:srgbClr val="FF6600"/>
              </a:buClr>
              <a:buFont typeface="Wingdings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36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Chef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2057400" cy="308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4827" y="1371600"/>
            <a:ext cx="4191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Work in a 5 star environment and gain experience in all kitchen departments. </a:t>
            </a: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Learn about cooking techniques whilst assisting the executive chef. </a:t>
            </a: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/>
              <a:t>Gain the </a:t>
            </a:r>
            <a:r>
              <a:rPr lang="en-US" dirty="0" smtClean="0"/>
              <a:t>confidence, experience </a:t>
            </a:r>
            <a:r>
              <a:rPr lang="en-US" dirty="0"/>
              <a:t>and </a:t>
            </a:r>
            <a:r>
              <a:rPr lang="en-US" dirty="0" smtClean="0"/>
              <a:t>essential skills needed </a:t>
            </a:r>
            <a:r>
              <a:rPr lang="en-US" dirty="0"/>
              <a:t>to purse a career as a </a:t>
            </a:r>
            <a:r>
              <a:rPr lang="en-US" dirty="0" smtClean="0"/>
              <a:t>chef:</a:t>
            </a:r>
          </a:p>
          <a:p>
            <a:pPr>
              <a:buClr>
                <a:srgbClr val="FF6600"/>
              </a:buClr>
            </a:pPr>
            <a:endParaRPr lang="en-US" dirty="0" smtClean="0"/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The sous vide technique.</a:t>
            </a:r>
          </a:p>
          <a:p>
            <a:pPr>
              <a:buClr>
                <a:srgbClr val="FF6600"/>
              </a:buClr>
            </a:pPr>
            <a:endParaRPr lang="en-US" dirty="0" smtClean="0"/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Keeping kitchen equipment, tools and practices sanitary.</a:t>
            </a: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Proper temperature control when handling all meat, fish and vegetables. 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en-US" dirty="0" smtClean="0"/>
              <a:t>How to select and procure quality ingredients. </a:t>
            </a: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63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1752600"/>
            <a:ext cx="2771775" cy="1647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2032591"/>
            <a:ext cx="2686050" cy="20822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3400425"/>
            <a:ext cx="2876550" cy="21574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54" y="4072532"/>
            <a:ext cx="2968577" cy="23303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2941185"/>
            <a:ext cx="2347913" cy="1758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our 5 Star Hotel Partners in Malta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9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7716</TotalTime>
  <Words>625</Words>
  <Application>Microsoft Office PowerPoint</Application>
  <PresentationFormat>On-screen Show (4:3)</PresentationFormat>
  <Paragraphs>111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Tourism in Malta </vt:lpstr>
      <vt:lpstr>PowerPoint Presentation</vt:lpstr>
      <vt:lpstr>Internship Programme in Malta</vt:lpstr>
      <vt:lpstr>PowerPoint Presentation</vt:lpstr>
      <vt:lpstr>PowerPoint Presentation</vt:lpstr>
      <vt:lpstr>Reception (Front Office) </vt:lpstr>
      <vt:lpstr>Chef </vt:lpstr>
      <vt:lpstr>Some of our 5 Star Hotel Partners in Malta </vt:lpstr>
      <vt:lpstr>Museums, Theatres  &amp; Heritage Sites </vt:lpstr>
      <vt:lpstr>Sustainable Tourism</vt:lpstr>
      <vt:lpstr>Testimonials</vt:lpstr>
      <vt:lpstr>PowerPoint Presentation</vt:lpstr>
    </vt:vector>
  </TitlesOfParts>
  <Company>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Liza</dc:creator>
  <cp:lastModifiedBy>Silvia Sarti</cp:lastModifiedBy>
  <cp:revision>399</cp:revision>
  <cp:lastPrinted>2013-04-29T07:33:38Z</cp:lastPrinted>
  <dcterms:created xsi:type="dcterms:W3CDTF">2006-07-15T18:52:02Z</dcterms:created>
  <dcterms:modified xsi:type="dcterms:W3CDTF">2013-11-19T10:54:34Z</dcterms:modified>
</cp:coreProperties>
</file>